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  <p:sldMasterId id="2147483672" r:id="rId6"/>
  </p:sldMasterIdLst>
  <p:notesMasterIdLst>
    <p:notesMasterId r:id="rId34"/>
  </p:notesMasterIdLst>
  <p:handoutMasterIdLst>
    <p:handoutMasterId r:id="rId35"/>
  </p:handoutMasterIdLst>
  <p:sldIdLst>
    <p:sldId id="488" r:id="rId7"/>
    <p:sldId id="322" r:id="rId8"/>
    <p:sldId id="478" r:id="rId9"/>
    <p:sldId id="479" r:id="rId10"/>
    <p:sldId id="486" r:id="rId11"/>
    <p:sldId id="420" r:id="rId12"/>
    <p:sldId id="484" r:id="rId13"/>
    <p:sldId id="483" r:id="rId14"/>
    <p:sldId id="256" r:id="rId15"/>
    <p:sldId id="257" r:id="rId16"/>
    <p:sldId id="263" r:id="rId17"/>
    <p:sldId id="266" r:id="rId18"/>
    <p:sldId id="260" r:id="rId19"/>
    <p:sldId id="261" r:id="rId20"/>
    <p:sldId id="264" r:id="rId21"/>
    <p:sldId id="267" r:id="rId22"/>
    <p:sldId id="485" r:id="rId23"/>
    <p:sldId id="352" r:id="rId24"/>
    <p:sldId id="490" r:id="rId25"/>
    <p:sldId id="492" r:id="rId26"/>
    <p:sldId id="491" r:id="rId27"/>
    <p:sldId id="498" r:id="rId28"/>
    <p:sldId id="493" r:id="rId29"/>
    <p:sldId id="495" r:id="rId30"/>
    <p:sldId id="496" r:id="rId31"/>
    <p:sldId id="497" r:id="rId32"/>
    <p:sldId id="4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C84"/>
    <a:srgbClr val="176DAD"/>
    <a:srgbClr val="0D78C9"/>
    <a:srgbClr val="6B6C6E"/>
    <a:srgbClr val="FFFFFF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A2-C6DB-0B15-EA72-41BA3E51B996}" v="2" dt="2020-01-28T11:0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75" d="100"/>
          <a:sy n="75" d="100"/>
        </p:scale>
        <p:origin x="570" y="60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CAD in </a:t>
          </a:r>
          <a:r>
            <a:rPr lang="de-DE" dirty="0" err="1">
              <a:solidFill>
                <a:schemeClr val="bg1"/>
              </a:solidFill>
            </a:rPr>
            <a:t>Solidworks</a:t>
          </a:r>
          <a:r>
            <a:rPr lang="de-DE" dirty="0">
              <a:solidFill>
                <a:schemeClr val="bg1"/>
              </a:solidFill>
            </a:rPr>
            <a:t> oder Creo </a:t>
          </a:r>
          <a:r>
            <a:rPr lang="de-DE" dirty="0" err="1">
              <a:solidFill>
                <a:schemeClr val="bg1"/>
              </a:solidFill>
            </a:rPr>
            <a:t>zeichen</a:t>
          </a:r>
          <a:endParaRPr lang="de-DE" dirty="0">
            <a:solidFill>
              <a:schemeClr val="bg1"/>
            </a:solidFill>
          </a:endParaRPr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System als 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 custLinFactNeighborX="-4580" custLinFactNeighborY="719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.</a:t>
          </a:r>
          <a:r>
            <a:rPr lang="de-DE" dirty="0" err="1">
              <a:solidFill>
                <a:schemeClr val="bg1"/>
              </a:solidFill>
            </a:rPr>
            <a:t>xml</a:t>
          </a:r>
          <a:r>
            <a:rPr lang="de-DE" dirty="0">
              <a:solidFill>
                <a:schemeClr val="bg1"/>
              </a:solidFill>
            </a:rPr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Modell in </a:t>
          </a:r>
          <a:r>
            <a:rPr lang="de-DE" dirty="0" err="1">
              <a:solidFill>
                <a:schemeClr val="bg1"/>
              </a:solidFill>
            </a:rPr>
            <a:t>Simscape</a:t>
          </a:r>
          <a:r>
            <a:rPr lang="de-DE" dirty="0">
              <a:solidFill>
                <a:schemeClr val="bg1"/>
              </a:solidFill>
            </a:rPr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/>
      <dgm:t>
        <a:bodyPr/>
        <a:lstStyle/>
        <a:p>
          <a:r>
            <a:rPr lang="de-DE" dirty="0"/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875F5D-0273-4E5B-AEAF-9166654873DC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3C05CBCE-8379-46E3-B32F-ABCFD36221F1}">
      <dgm:prSet phldrT="[Text]"/>
      <dgm:spPr/>
      <dgm:t>
        <a:bodyPr/>
        <a:lstStyle/>
        <a:p>
          <a:r>
            <a:rPr lang="de-DE" dirty="0"/>
            <a:t>CAD in </a:t>
          </a:r>
          <a:r>
            <a:rPr lang="de-DE" dirty="0" err="1"/>
            <a:t>Solidworks</a:t>
          </a:r>
          <a:r>
            <a:rPr lang="de-DE" dirty="0"/>
            <a:t> oder Creo </a:t>
          </a:r>
          <a:r>
            <a:rPr lang="de-DE" dirty="0" err="1"/>
            <a:t>zeichen</a:t>
          </a:r>
          <a:endParaRPr lang="de-DE" dirty="0"/>
        </a:p>
      </dgm:t>
    </dgm:pt>
    <dgm:pt modelId="{F5D429AF-2820-45C8-87EC-8D14A7DD57EA}" type="parTrans" cxnId="{EAF5FB22-15CD-4ACF-8F8D-0DC26F396F77}">
      <dgm:prSet/>
      <dgm:spPr/>
      <dgm:t>
        <a:bodyPr/>
        <a:lstStyle/>
        <a:p>
          <a:endParaRPr lang="de-DE"/>
        </a:p>
      </dgm:t>
    </dgm:pt>
    <dgm:pt modelId="{402F1749-D62C-4E74-A89A-ED9D326222F6}" type="sibTrans" cxnId="{EAF5FB22-15CD-4ACF-8F8D-0DC26F396F77}">
      <dgm:prSet/>
      <dgm:spPr/>
      <dgm:t>
        <a:bodyPr/>
        <a:lstStyle/>
        <a:p>
          <a:endParaRPr lang="de-DE"/>
        </a:p>
      </dgm:t>
    </dgm:pt>
    <dgm:pt modelId="{9D2746EE-8D0E-4CCC-9CC1-C52E5D27EDB7}">
      <dgm:prSet phldrT="[Text]"/>
      <dgm:spPr/>
      <dgm:t>
        <a:bodyPr/>
        <a:lstStyle/>
        <a:p>
          <a:r>
            <a:rPr lang="de-DE" dirty="0"/>
            <a:t>System als .</a:t>
          </a:r>
          <a:r>
            <a:rPr lang="de-DE" dirty="0" err="1"/>
            <a:t>xml</a:t>
          </a:r>
          <a:r>
            <a:rPr lang="de-DE" dirty="0"/>
            <a:t>-Datei exportieren</a:t>
          </a:r>
        </a:p>
      </dgm:t>
    </dgm:pt>
    <dgm:pt modelId="{28EBA246-8BD1-41DE-B6C9-D203AE2F4584}" type="parTrans" cxnId="{3478840B-267B-483D-8A6B-A0B80B5E1BC6}">
      <dgm:prSet/>
      <dgm:spPr/>
      <dgm:t>
        <a:bodyPr/>
        <a:lstStyle/>
        <a:p>
          <a:endParaRPr lang="de-DE"/>
        </a:p>
      </dgm:t>
    </dgm:pt>
    <dgm:pt modelId="{2B9C03F2-641E-4AB3-9A35-3FC63BDFF685}" type="sibTrans" cxnId="{3478840B-267B-483D-8A6B-A0B80B5E1BC6}">
      <dgm:prSet/>
      <dgm:spPr/>
      <dgm:t>
        <a:bodyPr/>
        <a:lstStyle/>
        <a:p>
          <a:endParaRPr lang="de-DE"/>
        </a:p>
      </dgm:t>
    </dgm:pt>
    <dgm:pt modelId="{3759280C-63CD-4663-9D8C-BB0E5B73493F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xml</a:t>
          </a:r>
          <a:r>
            <a:rPr lang="de-DE" dirty="0"/>
            <a:t>-Datei in MATLAB importieren</a:t>
          </a:r>
        </a:p>
      </dgm:t>
    </dgm:pt>
    <dgm:pt modelId="{2740C8E1-5F6C-4BDD-B66B-FE43B9BBCC57}" type="parTrans" cxnId="{3165E2E5-AD81-4AEB-8233-F55B92DC7077}">
      <dgm:prSet/>
      <dgm:spPr/>
      <dgm:t>
        <a:bodyPr/>
        <a:lstStyle/>
        <a:p>
          <a:endParaRPr lang="de-DE"/>
        </a:p>
      </dgm:t>
    </dgm:pt>
    <dgm:pt modelId="{67C5059E-10ED-47C6-B283-D7378624350C}" type="sibTrans" cxnId="{3165E2E5-AD81-4AEB-8233-F55B92DC7077}">
      <dgm:prSet/>
      <dgm:spPr/>
      <dgm:t>
        <a:bodyPr/>
        <a:lstStyle/>
        <a:p>
          <a:endParaRPr lang="de-DE"/>
        </a:p>
      </dgm:t>
    </dgm:pt>
    <dgm:pt modelId="{CED990F3-0E25-4DC9-A210-8FF9956A5753}">
      <dgm:prSet phldrT="[Text]"/>
      <dgm:spPr/>
      <dgm:t>
        <a:bodyPr/>
        <a:lstStyle/>
        <a:p>
          <a:r>
            <a:rPr lang="de-DE" dirty="0"/>
            <a:t>Modell in </a:t>
          </a:r>
          <a:r>
            <a:rPr lang="de-DE" dirty="0" err="1"/>
            <a:t>Simscape</a:t>
          </a:r>
          <a:r>
            <a:rPr lang="de-DE" dirty="0"/>
            <a:t> wird automatisch erstellt </a:t>
          </a:r>
        </a:p>
      </dgm:t>
    </dgm:pt>
    <dgm:pt modelId="{3D24E130-78D0-4EF6-AD73-933318CD4B6D}" type="parTrans" cxnId="{6EFC0C4F-E6B0-4141-B297-8C338DA43A26}">
      <dgm:prSet/>
      <dgm:spPr/>
      <dgm:t>
        <a:bodyPr/>
        <a:lstStyle/>
        <a:p>
          <a:endParaRPr lang="de-DE"/>
        </a:p>
      </dgm:t>
    </dgm:pt>
    <dgm:pt modelId="{CDDBA437-B886-4B28-8972-C569F05A225A}" type="sibTrans" cxnId="{6EFC0C4F-E6B0-4141-B297-8C338DA43A26}">
      <dgm:prSet/>
      <dgm:spPr/>
      <dgm:t>
        <a:bodyPr/>
        <a:lstStyle/>
        <a:p>
          <a:endParaRPr lang="de-DE"/>
        </a:p>
      </dgm:t>
    </dgm:pt>
    <dgm:pt modelId="{039FE51F-E42F-4E29-84B3-2E238F0B892F}">
      <dgm:prSet phldrT="[Text]"/>
      <dgm:spPr>
        <a:solidFill>
          <a:srgbClr val="024C84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gm:t>
    </dgm:pt>
    <dgm:pt modelId="{22B47D0F-8471-46C5-B752-11794DD0EAA2}" type="parTrans" cxnId="{F1079324-A4F1-4B68-B15E-4497173CE06A}">
      <dgm:prSet/>
      <dgm:spPr/>
      <dgm:t>
        <a:bodyPr/>
        <a:lstStyle/>
        <a:p>
          <a:endParaRPr lang="de-DE"/>
        </a:p>
      </dgm:t>
    </dgm:pt>
    <dgm:pt modelId="{CEF8B3D4-5816-4BDD-A885-E07BEE978762}" type="sibTrans" cxnId="{F1079324-A4F1-4B68-B15E-4497173CE06A}">
      <dgm:prSet/>
      <dgm:spPr/>
      <dgm:t>
        <a:bodyPr/>
        <a:lstStyle/>
        <a:p>
          <a:endParaRPr lang="de-DE"/>
        </a:p>
      </dgm:t>
    </dgm:pt>
    <dgm:pt modelId="{E5327120-5FCB-494C-B710-17F6478186F6}" type="pres">
      <dgm:prSet presAssocID="{DE875F5D-0273-4E5B-AEAF-9166654873DC}" presName="Name0" presStyleCnt="0">
        <dgm:presLayoutVars>
          <dgm:dir/>
          <dgm:resizeHandles val="exact"/>
        </dgm:presLayoutVars>
      </dgm:prSet>
      <dgm:spPr/>
    </dgm:pt>
    <dgm:pt modelId="{47B93D0B-F3B0-42BD-86E6-D688FEACFD22}" type="pres">
      <dgm:prSet presAssocID="{3C05CBCE-8379-46E3-B32F-ABCFD36221F1}" presName="parTxOnly" presStyleLbl="node1" presStyleIdx="0" presStyleCnt="5">
        <dgm:presLayoutVars>
          <dgm:bulletEnabled val="1"/>
        </dgm:presLayoutVars>
      </dgm:prSet>
      <dgm:spPr/>
    </dgm:pt>
    <dgm:pt modelId="{21EEE8FA-BFE6-4148-ADD1-CC32DD242C21}" type="pres">
      <dgm:prSet presAssocID="{402F1749-D62C-4E74-A89A-ED9D326222F6}" presName="parSpace" presStyleCnt="0"/>
      <dgm:spPr/>
    </dgm:pt>
    <dgm:pt modelId="{FF982CD3-7DE6-49D7-83FB-4E552B780C3A}" type="pres">
      <dgm:prSet presAssocID="{9D2746EE-8D0E-4CCC-9CC1-C52E5D27EDB7}" presName="parTxOnly" presStyleLbl="node1" presStyleIdx="1" presStyleCnt="5">
        <dgm:presLayoutVars>
          <dgm:bulletEnabled val="1"/>
        </dgm:presLayoutVars>
      </dgm:prSet>
      <dgm:spPr/>
    </dgm:pt>
    <dgm:pt modelId="{E60995D6-9BAF-4E39-995F-D71FAF5612E1}" type="pres">
      <dgm:prSet presAssocID="{2B9C03F2-641E-4AB3-9A35-3FC63BDFF685}" presName="parSpace" presStyleCnt="0"/>
      <dgm:spPr/>
    </dgm:pt>
    <dgm:pt modelId="{5B4ED4A3-A0AA-4472-BC94-25385BDFE4C6}" type="pres">
      <dgm:prSet presAssocID="{3759280C-63CD-4663-9D8C-BB0E5B73493F}" presName="parTxOnly" presStyleLbl="node1" presStyleIdx="2" presStyleCnt="5">
        <dgm:presLayoutVars>
          <dgm:bulletEnabled val="1"/>
        </dgm:presLayoutVars>
      </dgm:prSet>
      <dgm:spPr/>
    </dgm:pt>
    <dgm:pt modelId="{B2F3E0C2-9EF3-440C-89B2-E71F197D00B9}" type="pres">
      <dgm:prSet presAssocID="{67C5059E-10ED-47C6-B283-D7378624350C}" presName="parSpace" presStyleCnt="0"/>
      <dgm:spPr/>
    </dgm:pt>
    <dgm:pt modelId="{C34A3567-6F38-47F1-B4BA-D30DE96FD800}" type="pres">
      <dgm:prSet presAssocID="{CED990F3-0E25-4DC9-A210-8FF9956A5753}" presName="parTxOnly" presStyleLbl="node1" presStyleIdx="3" presStyleCnt="5">
        <dgm:presLayoutVars>
          <dgm:bulletEnabled val="1"/>
        </dgm:presLayoutVars>
      </dgm:prSet>
      <dgm:spPr/>
    </dgm:pt>
    <dgm:pt modelId="{3F561F50-FE83-4978-9ABF-10312867C96E}" type="pres">
      <dgm:prSet presAssocID="{CDDBA437-B886-4B28-8972-C569F05A225A}" presName="parSpace" presStyleCnt="0"/>
      <dgm:spPr/>
    </dgm:pt>
    <dgm:pt modelId="{F8D083DC-77A9-4338-9834-F15CC4C3D37F}" type="pres">
      <dgm:prSet presAssocID="{039FE51F-E42F-4E29-84B3-2E238F0B892F}" presName="parTxOnly" presStyleLbl="node1" presStyleIdx="4" presStyleCnt="5" custLinFactNeighborX="1385" custLinFactNeighborY="0">
        <dgm:presLayoutVars>
          <dgm:bulletEnabled val="1"/>
        </dgm:presLayoutVars>
      </dgm:prSet>
      <dgm:spPr/>
    </dgm:pt>
  </dgm:ptLst>
  <dgm:cxnLst>
    <dgm:cxn modelId="{F98A2409-AAB9-4CEE-8C42-68274728564F}" type="presOf" srcId="{9D2746EE-8D0E-4CCC-9CC1-C52E5D27EDB7}" destId="{FF982CD3-7DE6-49D7-83FB-4E552B780C3A}" srcOrd="0" destOrd="0" presId="urn:microsoft.com/office/officeart/2005/8/layout/hChevron3"/>
    <dgm:cxn modelId="{3478840B-267B-483D-8A6B-A0B80B5E1BC6}" srcId="{DE875F5D-0273-4E5B-AEAF-9166654873DC}" destId="{9D2746EE-8D0E-4CCC-9CC1-C52E5D27EDB7}" srcOrd="1" destOrd="0" parTransId="{28EBA246-8BD1-41DE-B6C9-D203AE2F4584}" sibTransId="{2B9C03F2-641E-4AB3-9A35-3FC63BDFF685}"/>
    <dgm:cxn modelId="{40A72D1B-6BE7-427B-9A9D-5A2C62FB5F98}" type="presOf" srcId="{CED990F3-0E25-4DC9-A210-8FF9956A5753}" destId="{C34A3567-6F38-47F1-B4BA-D30DE96FD800}" srcOrd="0" destOrd="0" presId="urn:microsoft.com/office/officeart/2005/8/layout/hChevron3"/>
    <dgm:cxn modelId="{EAF5FB22-15CD-4ACF-8F8D-0DC26F396F77}" srcId="{DE875F5D-0273-4E5B-AEAF-9166654873DC}" destId="{3C05CBCE-8379-46E3-B32F-ABCFD36221F1}" srcOrd="0" destOrd="0" parTransId="{F5D429AF-2820-45C8-87EC-8D14A7DD57EA}" sibTransId="{402F1749-D62C-4E74-A89A-ED9D326222F6}"/>
    <dgm:cxn modelId="{F1079324-A4F1-4B68-B15E-4497173CE06A}" srcId="{DE875F5D-0273-4E5B-AEAF-9166654873DC}" destId="{039FE51F-E42F-4E29-84B3-2E238F0B892F}" srcOrd="4" destOrd="0" parTransId="{22B47D0F-8471-46C5-B752-11794DD0EAA2}" sibTransId="{CEF8B3D4-5816-4BDD-A885-E07BEE978762}"/>
    <dgm:cxn modelId="{5BD3773F-653F-4B36-850D-8E8C34BF97A4}" type="presOf" srcId="{039FE51F-E42F-4E29-84B3-2E238F0B892F}" destId="{F8D083DC-77A9-4338-9834-F15CC4C3D37F}" srcOrd="0" destOrd="0" presId="urn:microsoft.com/office/officeart/2005/8/layout/hChevron3"/>
    <dgm:cxn modelId="{1B0DD26C-E7C0-46AC-9B83-35C6AC76531D}" type="presOf" srcId="{3759280C-63CD-4663-9D8C-BB0E5B73493F}" destId="{5B4ED4A3-A0AA-4472-BC94-25385BDFE4C6}" srcOrd="0" destOrd="0" presId="urn:microsoft.com/office/officeart/2005/8/layout/hChevron3"/>
    <dgm:cxn modelId="{6EFC0C4F-E6B0-4141-B297-8C338DA43A26}" srcId="{DE875F5D-0273-4E5B-AEAF-9166654873DC}" destId="{CED990F3-0E25-4DC9-A210-8FF9956A5753}" srcOrd="3" destOrd="0" parTransId="{3D24E130-78D0-4EF6-AD73-933318CD4B6D}" sibTransId="{CDDBA437-B886-4B28-8972-C569F05A225A}"/>
    <dgm:cxn modelId="{1BE33D58-BF4F-4713-86DF-53DC4712BA98}" type="presOf" srcId="{3C05CBCE-8379-46E3-B32F-ABCFD36221F1}" destId="{47B93D0B-F3B0-42BD-86E6-D688FEACFD22}" srcOrd="0" destOrd="0" presId="urn:microsoft.com/office/officeart/2005/8/layout/hChevron3"/>
    <dgm:cxn modelId="{A245558F-5482-4B90-A929-9A2DE8F47861}" type="presOf" srcId="{DE875F5D-0273-4E5B-AEAF-9166654873DC}" destId="{E5327120-5FCB-494C-B710-17F6478186F6}" srcOrd="0" destOrd="0" presId="urn:microsoft.com/office/officeart/2005/8/layout/hChevron3"/>
    <dgm:cxn modelId="{3165E2E5-AD81-4AEB-8233-F55B92DC7077}" srcId="{DE875F5D-0273-4E5B-AEAF-9166654873DC}" destId="{3759280C-63CD-4663-9D8C-BB0E5B73493F}" srcOrd="2" destOrd="0" parTransId="{2740C8E1-5F6C-4BDD-B66B-FE43B9BBCC57}" sibTransId="{67C5059E-10ED-47C6-B283-D7378624350C}"/>
    <dgm:cxn modelId="{A1EC07CF-F68C-4817-955E-7FD053CEDD63}" type="presParOf" srcId="{E5327120-5FCB-494C-B710-17F6478186F6}" destId="{47B93D0B-F3B0-42BD-86E6-D688FEACFD22}" srcOrd="0" destOrd="0" presId="urn:microsoft.com/office/officeart/2005/8/layout/hChevron3"/>
    <dgm:cxn modelId="{B0A87C11-C9C6-4146-9B09-574E0283FBC6}" type="presParOf" srcId="{E5327120-5FCB-494C-B710-17F6478186F6}" destId="{21EEE8FA-BFE6-4148-ADD1-CC32DD242C21}" srcOrd="1" destOrd="0" presId="urn:microsoft.com/office/officeart/2005/8/layout/hChevron3"/>
    <dgm:cxn modelId="{A7794209-6794-47FA-B087-7077E41D2A66}" type="presParOf" srcId="{E5327120-5FCB-494C-B710-17F6478186F6}" destId="{FF982CD3-7DE6-49D7-83FB-4E552B780C3A}" srcOrd="2" destOrd="0" presId="urn:microsoft.com/office/officeart/2005/8/layout/hChevron3"/>
    <dgm:cxn modelId="{14929614-6E83-4920-A44D-EFCC9CDA96E3}" type="presParOf" srcId="{E5327120-5FCB-494C-B710-17F6478186F6}" destId="{E60995D6-9BAF-4E39-995F-D71FAF5612E1}" srcOrd="3" destOrd="0" presId="urn:microsoft.com/office/officeart/2005/8/layout/hChevron3"/>
    <dgm:cxn modelId="{72F8D2B9-35CB-4050-A9A1-C13AEDFC73FA}" type="presParOf" srcId="{E5327120-5FCB-494C-B710-17F6478186F6}" destId="{5B4ED4A3-A0AA-4472-BC94-25385BDFE4C6}" srcOrd="4" destOrd="0" presId="urn:microsoft.com/office/officeart/2005/8/layout/hChevron3"/>
    <dgm:cxn modelId="{07B759FA-A6D8-4CD3-8DFB-B17B279DA144}" type="presParOf" srcId="{E5327120-5FCB-494C-B710-17F6478186F6}" destId="{B2F3E0C2-9EF3-440C-89B2-E71F197D00B9}" srcOrd="5" destOrd="0" presId="urn:microsoft.com/office/officeart/2005/8/layout/hChevron3"/>
    <dgm:cxn modelId="{51A3266E-6045-4763-8D10-80DA16E78D0C}" type="presParOf" srcId="{E5327120-5FCB-494C-B710-17F6478186F6}" destId="{C34A3567-6F38-47F1-B4BA-D30DE96FD800}" srcOrd="6" destOrd="0" presId="urn:microsoft.com/office/officeart/2005/8/layout/hChevron3"/>
    <dgm:cxn modelId="{05DBA151-B2BA-4156-9364-99773EAE8B31}" type="presParOf" srcId="{E5327120-5FCB-494C-B710-17F6478186F6}" destId="{3F561F50-FE83-4978-9ABF-10312867C96E}" srcOrd="7" destOrd="0" presId="urn:microsoft.com/office/officeart/2005/8/layout/hChevron3"/>
    <dgm:cxn modelId="{7DBCE308-7303-4B0D-B348-8E7F24B095BD}" type="presParOf" srcId="{E5327120-5FCB-494C-B710-17F6478186F6}" destId="{F8D083DC-77A9-4338-9834-F15CC4C3D37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CAD in </a:t>
          </a:r>
          <a:r>
            <a:rPr lang="de-DE" sz="1100" kern="1200" dirty="0" err="1">
              <a:solidFill>
                <a:schemeClr val="bg1"/>
              </a:solidFill>
            </a:rPr>
            <a:t>Solidworks</a:t>
          </a:r>
          <a:r>
            <a:rPr lang="de-DE" sz="1100" kern="1200" dirty="0">
              <a:solidFill>
                <a:schemeClr val="bg1"/>
              </a:solidFill>
            </a:rPr>
            <a:t> oder Creo </a:t>
          </a:r>
          <a:r>
            <a:rPr lang="de-DE" sz="1100" kern="1200" dirty="0" err="1">
              <a:solidFill>
                <a:schemeClr val="bg1"/>
              </a:solidFill>
            </a:rPr>
            <a:t>zeichen</a:t>
          </a:r>
          <a:endParaRPr lang="de-DE" sz="1100" kern="1200" dirty="0">
            <a:solidFill>
              <a:schemeClr val="bg1"/>
            </a:solidFill>
          </a:endParaRPr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System als 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38799" y="822962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10398" y="822962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.</a:t>
          </a:r>
          <a:r>
            <a:rPr lang="de-DE" sz="1100" kern="1200" dirty="0" err="1">
              <a:solidFill>
                <a:schemeClr val="bg1"/>
              </a:solidFill>
            </a:rPr>
            <a:t>xml</a:t>
          </a:r>
          <a:r>
            <a:rPr lang="de-DE" sz="1100" kern="1200" dirty="0">
              <a:solidFill>
                <a:schemeClr val="bg1"/>
              </a:solidFill>
            </a:rPr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Modell in </a:t>
          </a:r>
          <a:r>
            <a:rPr lang="de-DE" sz="1100" kern="1200" dirty="0" err="1">
              <a:solidFill>
                <a:schemeClr val="bg1"/>
              </a:solidFill>
            </a:rPr>
            <a:t>Simscape</a:t>
          </a:r>
          <a:r>
            <a:rPr lang="de-DE" sz="1100" kern="1200" dirty="0">
              <a:solidFill>
                <a:schemeClr val="bg1"/>
              </a:solidFill>
            </a:rPr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3D0B-F3B0-42BD-86E6-D688FEACFD22}">
      <dsp:nvSpPr>
        <dsp:cNvPr id="0" name=""/>
        <dsp:cNvSpPr/>
      </dsp:nvSpPr>
      <dsp:spPr>
        <a:xfrm>
          <a:off x="1209" y="816180"/>
          <a:ext cx="2357995" cy="94319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CAD in </a:t>
          </a:r>
          <a:r>
            <a:rPr lang="de-DE" sz="1100" kern="1200" dirty="0" err="1"/>
            <a:t>Solidworks</a:t>
          </a:r>
          <a:r>
            <a:rPr lang="de-DE" sz="1100" kern="1200" dirty="0"/>
            <a:t> oder Creo </a:t>
          </a:r>
          <a:r>
            <a:rPr lang="de-DE" sz="1100" kern="1200" dirty="0" err="1"/>
            <a:t>zeichen</a:t>
          </a:r>
          <a:endParaRPr lang="de-DE" sz="1100" kern="1200" dirty="0"/>
        </a:p>
      </dsp:txBody>
      <dsp:txXfrm>
        <a:off x="1209" y="816180"/>
        <a:ext cx="2122196" cy="943198"/>
      </dsp:txXfrm>
    </dsp:sp>
    <dsp:sp modelId="{FF982CD3-7DE6-49D7-83FB-4E552B780C3A}">
      <dsp:nvSpPr>
        <dsp:cNvPr id="0" name=""/>
        <dsp:cNvSpPr/>
      </dsp:nvSpPr>
      <dsp:spPr>
        <a:xfrm>
          <a:off x="1887605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System als .</a:t>
          </a:r>
          <a:r>
            <a:rPr lang="de-DE" sz="1100" kern="1200" dirty="0" err="1"/>
            <a:t>xml</a:t>
          </a:r>
          <a:r>
            <a:rPr lang="de-DE" sz="1100" kern="1200" dirty="0"/>
            <a:t>-Datei exportieren</a:t>
          </a:r>
        </a:p>
      </dsp:txBody>
      <dsp:txXfrm>
        <a:off x="2359204" y="816180"/>
        <a:ext cx="1414797" cy="943198"/>
      </dsp:txXfrm>
    </dsp:sp>
    <dsp:sp modelId="{5B4ED4A3-A0AA-4472-BC94-25385BDFE4C6}">
      <dsp:nvSpPr>
        <dsp:cNvPr id="0" name=""/>
        <dsp:cNvSpPr/>
      </dsp:nvSpPr>
      <dsp:spPr>
        <a:xfrm>
          <a:off x="3774002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.</a:t>
          </a:r>
          <a:r>
            <a:rPr lang="de-DE" sz="1100" kern="1200" dirty="0" err="1"/>
            <a:t>xml</a:t>
          </a:r>
          <a:r>
            <a:rPr lang="de-DE" sz="1100" kern="1200" dirty="0"/>
            <a:t>-Datei in MATLAB importieren</a:t>
          </a:r>
        </a:p>
      </dsp:txBody>
      <dsp:txXfrm>
        <a:off x="4245601" y="816180"/>
        <a:ext cx="1414797" cy="943198"/>
      </dsp:txXfrm>
    </dsp:sp>
    <dsp:sp modelId="{C34A3567-6F38-47F1-B4BA-D30DE96FD800}">
      <dsp:nvSpPr>
        <dsp:cNvPr id="0" name=""/>
        <dsp:cNvSpPr/>
      </dsp:nvSpPr>
      <dsp:spPr>
        <a:xfrm>
          <a:off x="5660398" y="816180"/>
          <a:ext cx="2357995" cy="9431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Modell in </a:t>
          </a:r>
          <a:r>
            <a:rPr lang="de-DE" sz="1100" kern="1200" dirty="0" err="1"/>
            <a:t>Simscape</a:t>
          </a:r>
          <a:r>
            <a:rPr lang="de-DE" sz="1100" kern="1200" dirty="0"/>
            <a:t> wird automatisch erstellt </a:t>
          </a:r>
        </a:p>
      </dsp:txBody>
      <dsp:txXfrm>
        <a:off x="6131997" y="816180"/>
        <a:ext cx="1414797" cy="943198"/>
      </dsp:txXfrm>
    </dsp:sp>
    <dsp:sp modelId="{F8D083DC-77A9-4338-9834-F15CC4C3D37F}">
      <dsp:nvSpPr>
        <dsp:cNvPr id="0" name=""/>
        <dsp:cNvSpPr/>
      </dsp:nvSpPr>
      <dsp:spPr>
        <a:xfrm>
          <a:off x="7548004" y="816180"/>
          <a:ext cx="2357995" cy="943198"/>
        </a:xfrm>
        <a:prstGeom prst="chevron">
          <a:avLst/>
        </a:prstGeom>
        <a:solidFill>
          <a:srgbClr val="024C8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bg1"/>
              </a:solidFill>
            </a:rPr>
            <a:t>Nach den Anpassungen ist das Robotermodell bereit für die Verwendung in MATLAB/Simulink</a:t>
          </a:r>
        </a:p>
      </dsp:txBody>
      <dsp:txXfrm>
        <a:off x="8019603" y="816180"/>
        <a:ext cx="1414797" cy="94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and thank you for visiting MathWorks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[insert presenter] and I’m excited to talk to you today about our company, our products, and 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4B87"/>
                </a:solidFill>
              </a:rPr>
              <a:t>Our software is used to design, simulate, and test many of the products we rely on every day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car you drive, the plane you’ll fly on for your next big trip, the smartphone you can’t live without, even your washing machine</a:t>
            </a:r>
          </a:p>
        </p:txBody>
      </p:sp>
    </p:spTree>
    <p:extLst>
      <p:ext uri="{BB962C8B-B14F-4D97-AF65-F5344CB8AC3E}">
        <p14:creationId xmlns:p14="http://schemas.microsoft.com/office/powerpoint/2010/main" val="32316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89B01C7-1427-4312-BFB6-0448227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u="none" dirty="0"/>
              <a:t>engineers and scientists use our tools to develop breakthroughs transforming the way we live,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The rocket that may someday take you into space, advanced robotic prosthetics, autonomous robots, and wave farms that harness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ocean waves to generate clean energy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615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MATLAB is a programming environment for algorithm development, data analysis, visualization, and numeric computation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graphical environment that 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allows engineers to design, simulate, and test systems before moving to hardware &lt;CLICK&gt;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produce nearly 100 additional products for specialized tasks such as data analysis, image processing, and 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 description source: MathWorks.com Technical Computing landing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Simulink description source: MathWorks.com Simulink landing page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learn more about MathWorks, our products, and our people on our website—MathWorks.com—and visit us on Facebook, Twitter, LinkedIn, and Instagram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BA3CC89C-FB71-4D2D-A1B1-CA86745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6365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895D-5AC7-43F3-9D64-53AFF9A80322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4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503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250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332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E98EB5-48E1-430E-AC8C-474413B7E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CB30-5BB0-4811-A0ED-9700B50C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914400"/>
          </a:xfrm>
        </p:spPr>
        <p:txBody>
          <a:bodyPr lIns="27432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4" descr="j0217294[1]">
            <a:extLst>
              <a:ext uri="{FF2B5EF4-FFF2-40B4-BE49-F238E27FC236}">
                <a16:creationId xmlns:a16="http://schemas.microsoft.com/office/drawing/2014/main" id="{B8DCD2B0-105B-4B1A-8D55-F647BCB90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3" y="5728447"/>
            <a:ext cx="1932844" cy="10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5388CEDE-528F-4F6D-B7DF-97F51788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97280"/>
            <a:ext cx="10789920" cy="438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3092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D50C0-129B-ED75-791B-DDEF01E98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2183B8-8F80-541E-E7D3-4B8781CD4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0540F3-18BC-F8B1-4436-6BC6849B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926934-1FF1-1BCC-D94F-F6669B26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7594B8-192A-C00F-33FA-E26B5D99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13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2B66D-539C-3C2D-84AD-4CDBB01D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6DBB4-E693-7518-33E0-01709B359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4570B3-9A77-D8F4-B81A-AA959204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2EC8EB-05D7-BDA7-62D8-0C4857C8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6569B-8CA0-BE45-83C3-4355111C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1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81229-147E-5F99-1CD7-F8E8335A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B7352-A458-F085-3352-8DB3EBB3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E6D07-FB86-41A0-89C6-A78F5CE8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48C1-7E5C-393C-2D39-00DFBB97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01A0CB-B8F6-E79F-C8AD-D5CA705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176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5E454-E77D-5016-8B02-D6AEA66E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0AFBBA-FBD6-2E86-F878-D45371123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DC6D99C-2DC6-7189-F73E-EA1C2A3C2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5587AF-7343-2C0D-5D92-F705A6DB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DE1DFA-6CFF-7DB1-7C32-34E06074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4EB16D-DCAE-19E4-CD07-BAD6A214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554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8D486-D435-A3FA-7825-A493EE14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507F73-4992-ABEE-C856-A4B3457D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829CB-7E3F-D86C-6195-430C8ABC5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EF905A-D48C-6865-B504-B0DBAC2F0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5C783F-7C32-4BE4-F352-8C84314AB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380047-F6CA-6116-10B3-7719FD71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D84F66-AC87-B04E-95E8-1AB1FAED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A6C7EE-F772-075D-EEAA-B7A0AD22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66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C9BE0-F5B5-B876-CD45-E754C62B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0FE475-C4F3-5E44-C38A-14C0ABC6F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D22462-E177-279C-62C0-853997B0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932FE-D6B5-2EBF-A4B0-935BFEA1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427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56E40B-3367-C008-9ECA-45A9D905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EBBC8C-806A-6389-A43B-DD33E421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24C05F-307F-7270-297D-C1D2ED70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028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2FC90-EEE5-2BB3-0241-C230F56A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101B9-E784-718D-7BDF-DCA8C0A0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E08C11-FB6F-0527-2E91-40F371501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B25175-246E-09B1-331E-2F170268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0BB0CF-D24C-DE08-5788-3C64B912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22BFF0-CEEA-534F-3069-B9B9F76E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484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A1A95-E07D-31B5-7F7F-A024AEA1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893D9A-2D7D-95E8-59C2-756C091AD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595882-B2F7-E5BC-8416-E7062B9CF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6798D-6E5A-AF96-762F-87A69F0F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61C916-9248-DDD6-BA68-991F6CFB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BF71E-2531-2037-339F-F432429A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675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578CF-37DF-4472-9D06-6063205E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96B509-8C3A-8099-9445-C438011B0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AA378-D1CF-26FA-35D6-31C1D809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007080-FE44-9C06-B47B-A2038341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7A050D-9709-1FA4-A530-3AF2C10E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137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C952CB3-7DFF-CC0A-1A7E-3FB147FFC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70D510-7107-A429-8687-9D0FF38A7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4E2727-778B-1A3F-0D06-99AFCFAC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7F89E6-DE69-E42E-6EF0-0D0B855C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C915B8-DE47-A064-0EF9-CD33FC92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39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graphic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834640"/>
            <a:ext cx="12192000" cy="914400"/>
          </a:xfrm>
        </p:spPr>
        <p:txBody>
          <a:bodyPr lIns="274320" anchor="ctr"/>
          <a:lstStyle>
            <a:lvl1pPr>
              <a:defRPr sz="3600" baseline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38978" y="3758184"/>
            <a:ext cx="9144000" cy="2743200"/>
          </a:xfrm>
        </p:spPr>
        <p:txBody>
          <a:bodyPr lIns="0" tIns="0" rIns="0" bIns="91440"/>
          <a:lstStyle>
            <a:lvl1pPr marL="0" indent="0">
              <a:spcBef>
                <a:spcPts val="0"/>
              </a:spcBef>
              <a:spcAft>
                <a:spcPts val="1200"/>
              </a:spcAft>
              <a:buSzPct val="75000"/>
              <a:buNone/>
              <a:defRPr sz="2000" b="1">
                <a:solidFill>
                  <a:srgbClr val="636569"/>
                </a:solidFill>
              </a:defRPr>
            </a:lvl1pPr>
            <a:lvl2pPr marL="801240" indent="-342900">
              <a:lnSpc>
                <a:spcPct val="105000"/>
              </a:lnSpc>
              <a:buFont typeface="Arial" panose="020B0604020202020204" pitchFamily="34" charset="0"/>
              <a:buChar char="•"/>
              <a:defRPr sz="2000">
                <a:solidFill>
                  <a:srgbClr val="636569"/>
                </a:solidFill>
              </a:defRPr>
            </a:lvl2pPr>
            <a:lvl3pPr marL="1202430" indent="-285750">
              <a:lnSpc>
                <a:spcPct val="105000"/>
              </a:lnSpc>
              <a:buSzPct val="75000"/>
              <a:buFont typeface="Arial" panose="020B0604020202020204" pitchFamily="34" charset="0"/>
              <a:buChar char="•"/>
              <a:defRPr sz="1604">
                <a:solidFill>
                  <a:srgbClr val="636569"/>
                </a:solidFill>
              </a:defRPr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2C8C8-0242-4F65-B6FC-FE4655ADC273}"/>
              </a:ext>
            </a:extLst>
          </p:cNvPr>
          <p:cNvSpPr/>
          <p:nvPr userDrawn="1"/>
        </p:nvSpPr>
        <p:spPr>
          <a:xfrm>
            <a:off x="0" y="2743200"/>
            <a:ext cx="12192000" cy="91440"/>
          </a:xfrm>
          <a:prstGeom prst="rect">
            <a:avLst/>
          </a:prstGeom>
          <a:solidFill>
            <a:srgbClr val="63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12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0" y="6564982"/>
            <a:ext cx="503802" cy="286252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‹Nr.›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0994066" y="6543716"/>
            <a:ext cx="1102300" cy="224959"/>
            <a:chOff x="10782017" y="67187"/>
            <a:chExt cx="1333783" cy="272200"/>
          </a:xfrm>
        </p:grpSpPr>
        <p:pic>
          <p:nvPicPr>
            <p:cNvPr id="10" name="Logo" descr="09_MW_logo_CMYK_REV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26000"/>
                      </a14:imgEffect>
                    </a14:imgLayer>
                  </a14:imgProps>
                </a:ext>
              </a:extLst>
            </a:blip>
            <a:srcRect l="20352" t="1" b="10316"/>
            <a:stretch/>
          </p:blipFill>
          <p:spPr>
            <a:xfrm>
              <a:off x="11049000" y="67187"/>
              <a:ext cx="1066800" cy="237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Logo" descr="09_MW_logo_CMYK_REV.png"/>
            <p:cNvPicPr>
              <a:picLocks noChangeAspect="1"/>
            </p:cNvPicPr>
            <p:nvPr userDrawn="1"/>
          </p:nvPicPr>
          <p:blipFill rotWithShape="1">
            <a:blip r:embed="rId10" cstate="print"/>
            <a:srcRect r="73959"/>
            <a:stretch/>
          </p:blipFill>
          <p:spPr>
            <a:xfrm>
              <a:off x="10782017" y="74436"/>
              <a:ext cx="348793" cy="2649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24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hdr="0" ftr="0" dt="0"/>
  <p:txStyles>
    <p:titleStyle>
      <a:lvl1pPr algn="l" defTabSz="91668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E1BE10A-984F-C5E5-8128-BAC36105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ED718F-6A6A-64F1-0EFC-25AAC0A6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3A8F1-5351-FA2C-2E4E-38D054A01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EAFC1-42C1-4104-849C-16CCB05CB64E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6B9277-C631-DAB6-759A-4CC16193F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0D4D2-166F-30CC-8F6B-A3FB2F7A3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5ABF6-E311-4434-BC01-E20239020B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36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10.xml"/><Relationship Id="rId7" Type="http://schemas.openxmlformats.org/officeDocument/2006/relationships/diagramColors" Target="../diagrams/colors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tlab.fsd@ed.tum.de" TargetMode="External"/><Relationship Id="rId2" Type="http://schemas.openxmlformats.org/officeDocument/2006/relationships/hyperlink" Target="http://www.fsmb.de/fsmb/uebers-studium/it/matlab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515DF-9BA0-8E44-71C4-35FE40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RaspberryPi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MATLAB Workshop!</a:t>
            </a:r>
            <a:br>
              <a:rPr lang="de-DE" dirty="0"/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8BE667FE-0350-F8D8-7155-378AF22752A5}"/>
              </a:ext>
            </a:extLst>
          </p:cNvPr>
          <p:cNvSpPr txBox="1">
            <a:spLocks/>
          </p:cNvSpPr>
          <p:nvPr/>
        </p:nvSpPr>
        <p:spPr>
          <a:xfrm>
            <a:off x="3555998" y="2028825"/>
            <a:ext cx="5080001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2000" b="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 on </a:t>
            </a:r>
            <a:r>
              <a:rPr lang="de-DE" dirty="0" err="1"/>
              <a:t>instagram</a:t>
            </a:r>
            <a:endParaRPr lang="de-DE" dirty="0"/>
          </a:p>
          <a:p>
            <a:pPr algn="ctr"/>
            <a:r>
              <a:rPr lang="de-DE" b="1" dirty="0"/>
              <a:t>@matlab.tum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CCE826A-5259-F409-60DC-5F67D5B2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6" y="2895600"/>
            <a:ext cx="2871787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2866" y="-1005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Der „Roboter“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D33A3DA-4E1E-97C5-50E5-441B4DC8E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0494" y="148638"/>
            <a:ext cx="5266508" cy="702201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Druck Teile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Servo Motoren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Batterie Pack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Connector Platine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RaspberryPi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4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Die Servos/Gelenke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Euro Servos von Amazon (genutzt vor allem im Modellbau)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Erstaunlich hohe Robustheit und Kraft dank eingebautem Getriebe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dem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über PWM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Winkelbereich nur 180 °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506B4A6-1C12-378F-9787-D28037E09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026389"/>
            <a:ext cx="6608839" cy="49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241" y="-16721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Wichtiger Baustein: Der </a:t>
            </a:r>
            <a:r>
              <a:rPr lang="de-DE" dirty="0" err="1"/>
              <a:t>RaspberryPi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580539" y="1560285"/>
            <a:ext cx="427672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Eigenständiger PC (Bildschirm und Monitor anschließbar)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Linux-Basiertes Betriebssystem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Diverse Hardwareschnittstellen (z.B. GPIO / PWM / USB / WIFI / Bluetooth)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97C90-7FD4-71EA-0B8A-76AF14C6CB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4" t="41143"/>
          <a:stretch/>
        </p:blipFill>
        <p:spPr>
          <a:xfrm>
            <a:off x="725564" y="1560285"/>
            <a:ext cx="6096150" cy="38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4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1141" y="-17674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Kommunikation mit eurem Laptop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Verbunden mit eurem    Laptop über ein lokales Netzwerk (Ethernet Cable)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Neuere Versionen: Einbinden in Wifi Netz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Raspi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besitzt eigene statische 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F28180-BBE4-A3FD-FA97-4E4E37647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57244"/>
            <a:ext cx="6625459" cy="313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FCE0B-4F7F-50B7-7892-D0680866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116" y="-18626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soll der Roboter können?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4206C-92EC-86D0-41A5-7D7B20458297}"/>
              </a:ext>
            </a:extLst>
          </p:cNvPr>
          <p:cNvSpPr txBox="1"/>
          <p:nvPr/>
        </p:nvSpPr>
        <p:spPr>
          <a:xfrm>
            <a:off x="7667625" y="1026389"/>
            <a:ext cx="42767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Einfachster möglicher Roboter: 2 Gelenke, planar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Spitze (Endeffektor) zeigt auf einen beliebigen Punkt im Koordinatensystem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Demonstration grundlegender Algorithmen aus der Robotik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obot_Video">
            <a:hlinkClick r:id="" action="ppaction://media"/>
            <a:extLst>
              <a:ext uri="{FF2B5EF4-FFF2-40B4-BE49-F238E27FC236}">
                <a16:creationId xmlns:a16="http://schemas.microsoft.com/office/drawing/2014/main" id="{90AB9611-1679-C897-125C-B2DD3CFC0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525" y="947651"/>
            <a:ext cx="7031264" cy="52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8D8-5689-1936-6F53-637AD0BA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Dieser Workshop soll..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C19C08-C88C-7E99-1734-CC25DFAE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zeigen wie man euren Laptop mit einem </a:t>
            </a:r>
            <a:r>
              <a:rPr lang="de-DE" dirty="0" err="1"/>
              <a:t>Raspi</a:t>
            </a:r>
            <a:r>
              <a:rPr lang="de-DE" dirty="0"/>
              <a:t> verbindet</a:t>
            </a:r>
          </a:p>
          <a:p>
            <a:endParaRPr lang="de-DE" dirty="0"/>
          </a:p>
          <a:p>
            <a:r>
              <a:rPr lang="de-DE" dirty="0"/>
              <a:t>zeigen wie man den </a:t>
            </a:r>
            <a:r>
              <a:rPr lang="de-DE" dirty="0" err="1"/>
              <a:t>Raspi</a:t>
            </a:r>
            <a:r>
              <a:rPr lang="de-DE" dirty="0"/>
              <a:t> zum steuern eines einfachen Roboters benutzt</a:t>
            </a:r>
          </a:p>
          <a:p>
            <a:endParaRPr lang="de-DE" dirty="0"/>
          </a:p>
          <a:p>
            <a:r>
              <a:rPr lang="de-DE" dirty="0"/>
              <a:t>zeigen wie MATLAB für die Steuerung benutzt werden kann:</a:t>
            </a:r>
          </a:p>
          <a:p>
            <a:pPr lvl="1"/>
            <a:r>
              <a:rPr lang="de-DE" dirty="0"/>
              <a:t>Vorwärtskinematik</a:t>
            </a:r>
          </a:p>
          <a:p>
            <a:pPr lvl="1"/>
            <a:r>
              <a:rPr lang="de-DE" dirty="0"/>
              <a:t>Rückwärtskinematik</a:t>
            </a:r>
          </a:p>
          <a:p>
            <a:pPr lvl="1"/>
            <a:endParaRPr lang="de-DE" dirty="0"/>
          </a:p>
          <a:p>
            <a:pPr marL="0" indent="0" algn="ctr">
              <a:buNone/>
            </a:pPr>
            <a:r>
              <a:rPr lang="de-DE" b="1" dirty="0" err="1"/>
              <a:t>vorallem</a:t>
            </a:r>
            <a:r>
              <a:rPr lang="de-DE" b="1" dirty="0"/>
              <a:t>: Zu eigenen Projekten anregen!</a:t>
            </a:r>
          </a:p>
        </p:txBody>
      </p:sp>
    </p:spTree>
    <p:extLst>
      <p:ext uri="{BB962C8B-B14F-4D97-AF65-F5344CB8AC3E}">
        <p14:creationId xmlns:p14="http://schemas.microsoft.com/office/powerpoint/2010/main" val="272332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99B0-A9AC-BF48-42E0-5ADBC08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DE972-77D1-B445-F61A-9F8FB2A2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633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Bildet 3er Gruppen jeweils mit einem Robot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Entscheidet euch wessen Laptop mit dem </a:t>
            </a:r>
            <a:r>
              <a:rPr lang="de-DE" dirty="0" err="1"/>
              <a:t>Raspi</a:t>
            </a:r>
            <a:r>
              <a:rPr lang="de-DE" dirty="0"/>
              <a:t> verbunden werden soll (</a:t>
            </a:r>
            <a:r>
              <a:rPr lang="de-DE" dirty="0" err="1"/>
              <a:t>Matlab</a:t>
            </a:r>
            <a:r>
              <a:rPr lang="de-DE" dirty="0"/>
              <a:t> 2023a + </a:t>
            </a:r>
            <a:r>
              <a:rPr lang="de-DE" dirty="0" err="1"/>
              <a:t>RaspberryPi</a:t>
            </a:r>
            <a:r>
              <a:rPr lang="de-DE" dirty="0"/>
              <a:t> Support Package installiert)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Verbindet </a:t>
            </a:r>
            <a:r>
              <a:rPr lang="de-DE" b="1" dirty="0"/>
              <a:t>zuerst</a:t>
            </a:r>
            <a:r>
              <a:rPr lang="de-DE" dirty="0"/>
              <a:t> das Ethernet Cable (ggf. Adapter) und </a:t>
            </a:r>
            <a:r>
              <a:rPr lang="de-DE" b="1" dirty="0"/>
              <a:t>dann</a:t>
            </a:r>
            <a:r>
              <a:rPr lang="de-DE" dirty="0"/>
              <a:t> das USB Kabel mit eurem Laptop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Ladet die Workshop ZIP herunter: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E96D65-BC76-8943-9848-229AE18F3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8" y="3429000"/>
            <a:ext cx="2579568" cy="25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8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2415-84B6-49F2-B54F-0047AC7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Goodies Verteilung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3516D25-3DE1-4112-89EE-85E5B2E297CE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4582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Donnerstag, den </a:t>
            </a:r>
            <a:r>
              <a:rPr lang="de-DE" sz="2000" b="1" dirty="0"/>
              <a:t>???</a:t>
            </a:r>
          </a:p>
          <a:p>
            <a:pPr>
              <a:spcBef>
                <a:spcPts val="1200"/>
              </a:spcBef>
            </a:pPr>
            <a:endParaRPr lang="de-DE" sz="2000" b="1" dirty="0"/>
          </a:p>
          <a:p>
            <a:pPr>
              <a:spcBef>
                <a:spcPts val="1200"/>
              </a:spcBef>
            </a:pPr>
            <a:r>
              <a:rPr lang="de-DE" sz="2000" dirty="0"/>
              <a:t>Wo? FSD Seminarraum – MW-Gebäude, Hof 6, 3. Stock, Raum 3618</a:t>
            </a:r>
          </a:p>
          <a:p>
            <a:pPr>
              <a:spcBef>
                <a:spcPts val="1200"/>
              </a:spcBef>
            </a:pPr>
            <a:endParaRPr lang="de-DE" sz="2000" dirty="0"/>
          </a:p>
          <a:p>
            <a:pPr>
              <a:spcBef>
                <a:spcPts val="1200"/>
              </a:spcBef>
            </a:pPr>
            <a:r>
              <a:rPr lang="de-DE" sz="2000" dirty="0"/>
              <a:t>Du findest die Wegbeschreibung in dem Ordner, die du bald herunterladen wirst (unter GOODIESVERTEILUNG.txt)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27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kush\AppData\Local\Temp\wz631b\MWlogo_fullcolor_rev\09_MW_logo_RGB_RE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6400800" cy="12655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6BA4A88-2030-4F49-89E3-0F45D4FAC7FE}"/>
              </a:ext>
            </a:extLst>
          </p:cNvPr>
          <p:cNvGrpSpPr/>
          <p:nvPr/>
        </p:nvGrpSpPr>
        <p:grpSpPr>
          <a:xfrm>
            <a:off x="3810000" y="4220049"/>
            <a:ext cx="4572000" cy="2194560"/>
            <a:chOff x="4495800" y="4220049"/>
            <a:chExt cx="4572000" cy="2194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5760F-F7B7-4058-9B6E-DAFF46A23D50}"/>
                </a:ext>
              </a:extLst>
            </p:cNvPr>
            <p:cNvSpPr/>
            <p:nvPr/>
          </p:nvSpPr>
          <p:spPr>
            <a:xfrm>
              <a:off x="4495800" y="4220049"/>
              <a:ext cx="4572000" cy="2194560"/>
            </a:xfrm>
            <a:prstGeom prst="rect">
              <a:avLst/>
            </a:prstGeom>
            <a:noFill/>
          </p:spPr>
          <p:txBody>
            <a:bodyPr wrap="square" tIns="91440" bIns="9144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Learn more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mathworks.com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Visit MathWorks at</a:t>
              </a: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4F053598-DE67-4949-AF3D-2221DEB414B4}"/>
                </a:ext>
              </a:extLst>
            </p:cNvPr>
            <p:cNvGrpSpPr/>
            <p:nvPr/>
          </p:nvGrpSpPr>
          <p:grpSpPr>
            <a:xfrm>
              <a:off x="5548631" y="5845944"/>
              <a:ext cx="2496821" cy="414228"/>
              <a:chOff x="5651807" y="5807844"/>
              <a:chExt cx="2496821" cy="414228"/>
            </a:xfrm>
          </p:grpSpPr>
          <p:pic>
            <p:nvPicPr>
              <p:cNvPr id="1026" name="Picture 2" descr="https://en.facebookbrand.com/wp-content/uploads/2016/05/flogo_rgb_hex-brc-site-250.png">
                <a:extLst>
                  <a:ext uri="{FF2B5EF4-FFF2-40B4-BE49-F238E27FC236}">
                    <a16:creationId xmlns:a16="http://schemas.microsoft.com/office/drawing/2014/main" id="{950BF373-550C-4017-B0D4-1179F3EC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07" y="5810592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497BB4E-0FE8-45A6-B5D8-05F10372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46921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066FAE-2C5E-4D1B-BD6C-B46C2397C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2035" y="5810592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A9E27F-8476-4078-9FE2-CE043DC6D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148" y="5807844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216436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</p:spTree>
    <p:extLst>
      <p:ext uri="{BB962C8B-B14F-4D97-AF65-F5344CB8AC3E}">
        <p14:creationId xmlns:p14="http://schemas.microsoft.com/office/powerpoint/2010/main" val="15963045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dieses Projekt zu Hause weiterführen?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12940C7-4F40-858C-FF40-C22D9859B218}"/>
              </a:ext>
            </a:extLst>
          </p:cNvPr>
          <p:cNvSpPr txBox="1">
            <a:spLocks/>
          </p:cNvSpPr>
          <p:nvPr/>
        </p:nvSpPr>
        <p:spPr>
          <a:xfrm>
            <a:off x="1790700" y="1752600"/>
            <a:ext cx="8610600" cy="4343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endParaRPr lang="de-DE" sz="2000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de-DE" sz="4400" dirty="0">
                <a:solidFill>
                  <a:srgbClr val="176DAD"/>
                </a:solidFill>
              </a:rPr>
              <a:t>Durch Simulation!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872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A2F1F-03C5-A54A-7043-C141ACC7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+ Simulink + </a:t>
            </a:r>
            <a:r>
              <a:rPr lang="de-DE" dirty="0" err="1"/>
              <a:t>Simscape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4D81A0-BED7-6C3C-625A-2AA1013E8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 t="17778" r="7501" b="11111"/>
          <a:stretch/>
        </p:blipFill>
        <p:spPr>
          <a:xfrm>
            <a:off x="1752600" y="1687285"/>
            <a:ext cx="7239000" cy="348342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9BE7848-8964-DB99-1CEE-6C3BCBE62BBE}"/>
              </a:ext>
            </a:extLst>
          </p:cNvPr>
          <p:cNvSpPr/>
          <p:nvPr/>
        </p:nvSpPr>
        <p:spPr>
          <a:xfrm>
            <a:off x="2543175" y="5394959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Simulink Block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Diagram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023A867-A5A3-F862-D8BA-56754A82E95B}"/>
              </a:ext>
            </a:extLst>
          </p:cNvPr>
          <p:cNvSpPr/>
          <p:nvPr/>
        </p:nvSpPr>
        <p:spPr>
          <a:xfrm>
            <a:off x="6934200" y="5385434"/>
            <a:ext cx="2819400" cy="914400"/>
          </a:xfrm>
          <a:prstGeom prst="roundRect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Arial" pitchFamily="34" charset="0"/>
                <a:cs typeface="Arial" pitchFamily="34" charset="0"/>
              </a:rPr>
              <a:t>Simscape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784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377653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C7298AD-DDB3-B9C0-58EF-F20443BA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40"/>
          <a:stretch/>
        </p:blipFill>
        <p:spPr>
          <a:xfrm>
            <a:off x="2705100" y="3048000"/>
            <a:ext cx="6781800" cy="35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3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40162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E8E27E3A-4B1A-7097-ED27-D6413D843A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25" r="8125" b="45556"/>
          <a:stretch/>
        </p:blipFill>
        <p:spPr>
          <a:xfrm>
            <a:off x="1698949" y="3048000"/>
            <a:ext cx="8794102" cy="3314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86FFB1-0431-D6E4-9C5A-414C7DF65636}"/>
              </a:ext>
            </a:extLst>
          </p:cNvPr>
          <p:cNvSpPr/>
          <p:nvPr/>
        </p:nvSpPr>
        <p:spPr>
          <a:xfrm>
            <a:off x="3352800" y="4038600"/>
            <a:ext cx="70866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359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403881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096887DC-2E17-185B-B9D9-C72FB8F276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00" t="66667" r="391" b="6666"/>
          <a:stretch/>
        </p:blipFill>
        <p:spPr>
          <a:xfrm>
            <a:off x="979289" y="3276600"/>
            <a:ext cx="1023342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23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46083"/>
              </p:ext>
            </p:extLst>
          </p:nvPr>
        </p:nvGraphicFramePr>
        <p:xfrm>
          <a:off x="1142999" y="6895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95D3F7AE-E181-9905-3645-7D10899E8E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564"/>
          <a:stretch/>
        </p:blipFill>
        <p:spPr>
          <a:xfrm>
            <a:off x="2178283" y="2623290"/>
            <a:ext cx="7835433" cy="35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640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EC118-BAE4-EB9C-DB30-3870E46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CAD zu MATLAB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BF4F5A2-C5DE-9642-7959-6AC30E59C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49766"/>
              </p:ext>
            </p:extLst>
          </p:nvPr>
        </p:nvGraphicFramePr>
        <p:xfrm>
          <a:off x="1143000" y="548640"/>
          <a:ext cx="9906000" cy="257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985A5C0F-A837-4AB3-A3DF-55D99F2B74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35.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9000" y="2438400"/>
            <a:ext cx="7874000" cy="41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6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A0193-7D15-CBC2-5314-0DADEAFD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Workspace erstellen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A395ED0-2794-7BA4-CCC7-5FDBD9A5E5A5}"/>
              </a:ext>
            </a:extLst>
          </p:cNvPr>
          <p:cNvSpPr txBox="1">
            <a:spLocks/>
          </p:cNvSpPr>
          <p:nvPr/>
        </p:nvSpPr>
        <p:spPr>
          <a:xfrm>
            <a:off x="609600" y="5181600"/>
            <a:ext cx="9525000" cy="91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b="1" dirty="0"/>
              <a:t>Alle Lösungen der heutigen Übungen können mit </a:t>
            </a:r>
            <a:r>
              <a:rPr lang="de-DE" sz="2000" b="1" dirty="0" err="1"/>
              <a:t>Simscape</a:t>
            </a:r>
            <a:r>
              <a:rPr lang="de-DE" sz="2000" b="1" dirty="0"/>
              <a:t> getestet werden!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Es gibt Blöcke in Simulink, die auch die heute vorgestellten Probleme lösen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4" name="model_workspace">
            <a:hlinkClick r:id="" action="ppaction://media"/>
            <a:extLst>
              <a:ext uri="{FF2B5EF4-FFF2-40B4-BE49-F238E27FC236}">
                <a16:creationId xmlns:a16="http://schemas.microsoft.com/office/drawing/2014/main" id="{58BE6FF3-9D9B-2525-104F-03A6C7A1C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770" y="1371600"/>
            <a:ext cx="8588460" cy="32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1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89700"/>
            <a:ext cx="126732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Unsere Software wird für die Entwicklung von Produkten verwendet, auf die wir uns täglich verlassen</a:t>
            </a:r>
            <a:endParaRPr lang="en-US" sz="2800" dirty="0">
              <a:solidFill>
                <a:srgbClr val="004B8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795C8-0EF7-4112-AE82-B1459AB59E69}"/>
              </a:ext>
            </a:extLst>
          </p:cNvPr>
          <p:cNvGrpSpPr/>
          <p:nvPr/>
        </p:nvGrpSpPr>
        <p:grpSpPr>
          <a:xfrm>
            <a:off x="573435" y="1022505"/>
            <a:ext cx="11045131" cy="5570275"/>
            <a:chOff x="537270" y="1022505"/>
            <a:chExt cx="11045131" cy="5570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17F51D-7B17-4EF9-BAE5-653C46EA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1" r="361" b="21075"/>
            <a:stretch/>
          </p:blipFill>
          <p:spPr>
            <a:xfrm>
              <a:off x="6096000" y="1023775"/>
              <a:ext cx="5486400" cy="2741930"/>
            </a:xfrm>
            <a:prstGeom prst="rect">
              <a:avLst/>
            </a:prstGeom>
            <a:noFill/>
          </p:spPr>
        </p:pic>
        <p:pic>
          <p:nvPicPr>
            <p:cNvPr id="17" name="Picture 2" descr="Image result for whirlpool cabrio 6.1 cu. ft. top-load washer â wtw8500dc">
              <a:extLst>
                <a:ext uri="{FF2B5EF4-FFF2-40B4-BE49-F238E27FC236}">
                  <a16:creationId xmlns:a16="http://schemas.microsoft.com/office/drawing/2014/main" id="{75818AA3-D65C-4EAF-AF2F-8D5E75971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4" r="658" b="25364"/>
            <a:stretch/>
          </p:blipFill>
          <p:spPr bwMode="auto">
            <a:xfrm>
              <a:off x="6096000" y="3849579"/>
              <a:ext cx="54864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0045F-B464-44DC-9B43-2E6E6BEB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" t="8783" b="16632"/>
            <a:stretch/>
          </p:blipFill>
          <p:spPr>
            <a:xfrm>
              <a:off x="537270" y="3849579"/>
              <a:ext cx="5486410" cy="2743200"/>
            </a:xfrm>
            <a:prstGeom prst="rect">
              <a:avLst/>
            </a:prstGeom>
            <a:noFill/>
          </p:spPr>
        </p:pic>
        <p:pic>
          <p:nvPicPr>
            <p:cNvPr id="20" name="Picture 6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999FA955-7116-4E18-A119-B96A20811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" t="17347" r="6597" b="11810"/>
            <a:stretch/>
          </p:blipFill>
          <p:spPr bwMode="auto">
            <a:xfrm>
              <a:off x="537280" y="1022505"/>
              <a:ext cx="54864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39FEF-071E-49CD-A31B-6AA6986A6E4E}"/>
                </a:ext>
              </a:extLst>
            </p:cNvPr>
            <p:cNvSpPr/>
            <p:nvPr/>
          </p:nvSpPr>
          <p:spPr>
            <a:xfrm>
              <a:off x="7812435" y="3446970"/>
              <a:ext cx="2285999" cy="279225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Kommerzielle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Flugzeuge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4D358-440E-4CF0-9998-D4AC1B94AE31}"/>
                </a:ext>
              </a:extLst>
            </p:cNvPr>
            <p:cNvSpPr/>
            <p:nvPr/>
          </p:nvSpPr>
          <p:spPr>
            <a:xfrm>
              <a:off x="2686115" y="6270735"/>
              <a:ext cx="1188720" cy="27432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18288" rIns="9144" bIns="18288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Smartphones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BA2E6A-6D7D-4036-9A55-9F34072A7393}"/>
                </a:ext>
              </a:extLst>
            </p:cNvPr>
            <p:cNvSpPr/>
            <p:nvPr/>
          </p:nvSpPr>
          <p:spPr>
            <a:xfrm>
              <a:off x="2686120" y="3452287"/>
              <a:ext cx="118872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AF57D36-F4E0-42E8-B038-7E2F451FB321}"/>
                </a:ext>
              </a:extLst>
            </p:cNvPr>
            <p:cNvSpPr/>
            <p:nvPr/>
          </p:nvSpPr>
          <p:spPr>
            <a:xfrm>
              <a:off x="8061960" y="6278498"/>
              <a:ext cx="1554480" cy="258794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" tIns="9144" rIns="9144" bIns="9144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Konsumgüter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944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243DD73-9CBE-43F4-82BC-919CFEED0AA4}"/>
              </a:ext>
            </a:extLst>
          </p:cNvPr>
          <p:cNvSpPr/>
          <p:nvPr/>
        </p:nvSpPr>
        <p:spPr>
          <a:xfrm>
            <a:off x="10924674" y="6412832"/>
            <a:ext cx="1267326" cy="44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1" name="Picture 2" descr="https://pbs.twimg.com/media/DbERwKrXkAACvAC.jpg">
            <a:extLst>
              <a:ext uri="{FF2B5EF4-FFF2-40B4-BE49-F238E27FC236}">
                <a16:creationId xmlns:a16="http://schemas.microsoft.com/office/drawing/2014/main" id="{4BB7C695-ADD5-4B76-A7DB-A9B74E9CA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r="202" b="7938"/>
          <a:stretch/>
        </p:blipFill>
        <p:spPr bwMode="auto">
          <a:xfrm>
            <a:off x="6132164" y="1023775"/>
            <a:ext cx="5486401" cy="2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51CF96-681D-4027-83FA-F16E6833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r="790" b="10334"/>
          <a:stretch/>
        </p:blipFill>
        <p:spPr>
          <a:xfrm>
            <a:off x="573424" y="3849579"/>
            <a:ext cx="5486411" cy="2743200"/>
          </a:xfrm>
          <a:prstGeom prst="rect">
            <a:avLst/>
          </a:prstGeom>
          <a:noFill/>
        </p:spPr>
      </p:pic>
      <p:pic>
        <p:nvPicPr>
          <p:cNvPr id="36" name="Picture 2" descr="Image result for site:mathworks.com carnegie">
            <a:extLst>
              <a:ext uri="{FF2B5EF4-FFF2-40B4-BE49-F238E27FC236}">
                <a16:creationId xmlns:a16="http://schemas.microsoft.com/office/drawing/2014/main" id="{DE217DB2-3BEA-4E2F-B20E-330C61AD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6281" r="1713" b="6281"/>
          <a:stretch/>
        </p:blipFill>
        <p:spPr bwMode="auto">
          <a:xfrm>
            <a:off x="6132164" y="3849579"/>
            <a:ext cx="54864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cdn.vox-cdn.com/thumbor/WGqRNd7nhUhchG-C3p_YaFEoInU=/0x0:2000x1333/1200x800/filters:focal(840x507:1160x827)/cdn.vox-cdn.com/uploads/chorus_image/image/58954419/launch.0.jpg">
            <a:extLst>
              <a:ext uri="{FF2B5EF4-FFF2-40B4-BE49-F238E27FC236}">
                <a16:creationId xmlns:a16="http://schemas.microsoft.com/office/drawing/2014/main" id="{184AB34A-BC97-46E2-BB44-4D4A81B7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r="1133" b="18161"/>
          <a:stretch/>
        </p:blipFill>
        <p:spPr bwMode="auto">
          <a:xfrm>
            <a:off x="573435" y="102250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08C350-B167-4BAA-90EF-879070BE119D}"/>
              </a:ext>
            </a:extLst>
          </p:cNvPr>
          <p:cNvSpPr/>
          <p:nvPr/>
        </p:nvSpPr>
        <p:spPr>
          <a:xfrm>
            <a:off x="7765209" y="3439065"/>
            <a:ext cx="222031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Fortgeschrittene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Prothetik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4D6E7D-856D-4107-8BAF-AD1DD1216A69}"/>
              </a:ext>
            </a:extLst>
          </p:cNvPr>
          <p:cNvSpPr/>
          <p:nvPr/>
        </p:nvSpPr>
        <p:spPr>
          <a:xfrm>
            <a:off x="2402229" y="6268283"/>
            <a:ext cx="1828800" cy="279225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18288" rIns="9144" bIns="1828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Roboter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3294F5-ADB5-4496-8CC7-BDC8C5CDDCB1}"/>
              </a:ext>
            </a:extLst>
          </p:cNvPr>
          <p:cNvSpPr/>
          <p:nvPr/>
        </p:nvSpPr>
        <p:spPr>
          <a:xfrm>
            <a:off x="2048866" y="3459496"/>
            <a:ext cx="253552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Wiederverwendbare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Raketen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46422F-72B5-4C5A-9249-8367ADE37582}"/>
              </a:ext>
            </a:extLst>
          </p:cNvPr>
          <p:cNvSpPr/>
          <p:nvPr/>
        </p:nvSpPr>
        <p:spPr>
          <a:xfrm>
            <a:off x="7797968" y="6278498"/>
            <a:ext cx="2204116" cy="25879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" tIns="9144" rIns="9144" bIns="914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Umweltfreundliche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851A7EA-4D51-4F68-B07E-62C197F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004B87"/>
                </a:solidFill>
              </a:rPr>
              <a:t>Und die Durchbrüche, die die Art und Weise, wie wir leben, lernen und arbeiten, verändern</a:t>
            </a:r>
            <a:endParaRPr lang="en-US" sz="2800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92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2F1E3-576B-4C46-A9FB-D5558A0AFD20}"/>
              </a:ext>
            </a:extLst>
          </p:cNvPr>
          <p:cNvGrpSpPr/>
          <p:nvPr/>
        </p:nvGrpSpPr>
        <p:grpSpPr>
          <a:xfrm>
            <a:off x="7288329" y="3175289"/>
            <a:ext cx="4114800" cy="3263218"/>
            <a:chOff x="7288329" y="3032414"/>
            <a:chExt cx="4114800" cy="3263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4B799-5A4F-4918-9C62-1AFB0F0E9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" b="3512"/>
            <a:stretch/>
          </p:blipFill>
          <p:spPr>
            <a:xfrm>
              <a:off x="7288329" y="3401746"/>
              <a:ext cx="4114800" cy="289388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MATLAB label">
              <a:extLst>
                <a:ext uri="{FF2B5EF4-FFF2-40B4-BE49-F238E27FC236}">
                  <a16:creationId xmlns:a16="http://schemas.microsoft.com/office/drawing/2014/main" id="{AA7E4C4F-4AE5-47B4-BC19-C19268CE95F4}"/>
                </a:ext>
              </a:extLst>
            </p:cNvPr>
            <p:cNvSpPr txBox="1"/>
            <p:nvPr/>
          </p:nvSpPr>
          <p:spPr>
            <a:xfrm>
              <a:off x="8776791" y="3032414"/>
              <a:ext cx="114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MATLAB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D24A84-2243-41CC-A58C-0471D7C6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1958" y="3405375"/>
              <a:ext cx="542128" cy="11389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2947D3-2EA1-4AD5-8607-1CB7A841FDC5}"/>
              </a:ext>
            </a:extLst>
          </p:cNvPr>
          <p:cNvGrpSpPr/>
          <p:nvPr/>
        </p:nvGrpSpPr>
        <p:grpSpPr>
          <a:xfrm>
            <a:off x="7288329" y="3170203"/>
            <a:ext cx="4124568" cy="2678706"/>
            <a:chOff x="7285281" y="3003154"/>
            <a:chExt cx="4124568" cy="2678706"/>
          </a:xfrm>
        </p:grpSpPr>
        <p:pic>
          <p:nvPicPr>
            <p:cNvPr id="1028" name="Picture 4" descr="https://www.mathworks.com/content/mathworks/www/en/products/computer-vision/features/_jcr_content/productFeaturesParsys/feature2/subFeatures/item_3/imageEnhancedParsys/image_copy_copy.img.jpg/1504152509453.jpg">
              <a:extLst>
                <a:ext uri="{FF2B5EF4-FFF2-40B4-BE49-F238E27FC236}">
                  <a16:creationId xmlns:a16="http://schemas.microsoft.com/office/drawing/2014/main" id="{628FA1E9-471B-4027-96DB-D47053A8F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524" y="3377572"/>
              <a:ext cx="4114800" cy="230428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E98EC6-C4D6-402D-B6B9-C0C81090C970}"/>
                </a:ext>
              </a:extLst>
            </p:cNvPr>
            <p:cNvSpPr txBox="1"/>
            <p:nvPr/>
          </p:nvSpPr>
          <p:spPr>
            <a:xfrm>
              <a:off x="7285281" y="3003154"/>
              <a:ext cx="412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Computer Vision System Toolbox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449BB9-3023-40C8-ADAE-DA7472E12823}"/>
              </a:ext>
            </a:extLst>
          </p:cNvPr>
          <p:cNvGrpSpPr/>
          <p:nvPr/>
        </p:nvGrpSpPr>
        <p:grpSpPr>
          <a:xfrm>
            <a:off x="7288329" y="3163854"/>
            <a:ext cx="4114800" cy="2962908"/>
            <a:chOff x="7288329" y="3020979"/>
            <a:chExt cx="4114800" cy="2962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F2ABD-5E83-4EE5-A384-B8C2D1152E1F}"/>
                </a:ext>
              </a:extLst>
            </p:cNvPr>
            <p:cNvSpPr txBox="1"/>
            <p:nvPr/>
          </p:nvSpPr>
          <p:spPr>
            <a:xfrm>
              <a:off x="8782263" y="3020979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Simulink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B5CAC-B527-4843-8CEA-8B0ACBC9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29" y="3401746"/>
              <a:ext cx="4114800" cy="25821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" name="Deep Learning header">
            <a:extLst>
              <a:ext uri="{FF2B5EF4-FFF2-40B4-BE49-F238E27FC236}">
                <a16:creationId xmlns:a16="http://schemas.microsoft.com/office/drawing/2014/main" id="{210881B4-7A4B-4EBE-9BAE-A64D0D165064}"/>
              </a:ext>
            </a:extLst>
          </p:cNvPr>
          <p:cNvGrpSpPr/>
          <p:nvPr/>
        </p:nvGrpSpPr>
        <p:grpSpPr>
          <a:xfrm>
            <a:off x="0" y="0"/>
            <a:ext cx="12192588" cy="2743200"/>
            <a:chOff x="0" y="0"/>
            <a:chExt cx="12192588" cy="2743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CD3026-5432-4A2B-A370-23FE65378E1B}"/>
                </a:ext>
              </a:extLst>
            </p:cNvPr>
            <p:cNvSpPr/>
            <p:nvPr/>
          </p:nvSpPr>
          <p:spPr>
            <a:xfrm>
              <a:off x="0" y="0"/>
              <a:ext cx="2079702" cy="2743200"/>
            </a:xfrm>
            <a:prstGeom prst="rect">
              <a:avLst/>
            </a:prstGeom>
            <a:solidFill>
              <a:srgbClr val="032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6" name="Picture 2" descr="https://www.mathworks.com/content/mathworks/www/en/jcr:content/mainParsys/band_551075880/backgroundImage.img.jpg/1506007214743.jpg">
              <a:extLst>
                <a:ext uri="{FF2B5EF4-FFF2-40B4-BE49-F238E27FC236}">
                  <a16:creationId xmlns:a16="http://schemas.microsoft.com/office/drawing/2014/main" id="{2647FBFB-ABA0-42C5-B33C-FEBCFC17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" b="5666"/>
            <a:stretch/>
          </p:blipFill>
          <p:spPr bwMode="auto">
            <a:xfrm>
              <a:off x="2079702" y="0"/>
              <a:ext cx="1011288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DF46AA-77E9-4DDF-8A98-7028212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783771"/>
              <a:ext cx="4114800" cy="1175657"/>
            </a:xfrm>
            <a:prstGeom prst="rect">
              <a:avLst/>
            </a:prstGeom>
          </p:spPr>
        </p:pic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18CF6C-2DF6-4469-BF54-DD1829C9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3749038"/>
            <a:ext cx="6219022" cy="2743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dirty="0"/>
              <a:t>MATLAB ist eine Programmierumgebung für die Entwicklung von Algorithmen, Datenanalyse, Visualisierung und numerische Berechnungen.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Simulink ist eine grafische Umgebung zum Design, zur Simulation und zum Testen von Systemen.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de-DE" dirty="0"/>
              <a:t>Fast 100 Erweiterungsprodukte für spezielle Aufgaben.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Produkte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9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21339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Sponsoring von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</a:t>
            </a:r>
            <a:r>
              <a:rPr lang="en-US" dirty="0" err="1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Wettbewerben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und Bereitstellung von Software für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</a:t>
            </a:r>
            <a:r>
              <a:rPr lang="en-US" dirty="0">
                <a:solidFill>
                  <a:srgbClr val="00A9E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2017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defRPr/>
            </a:pPr>
            <a:r>
              <a:rPr lang="de-DE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Bereiche wie Automobil, Luft- und Raumfahrt, Biotechnologie, Programmierung und Robotik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Ausbildung</a:t>
            </a:r>
            <a:r>
              <a:rPr lang="en-US" dirty="0"/>
              <a:t> / </a:t>
            </a:r>
            <a:r>
              <a:rPr lang="en-US" dirty="0" err="1">
                <a:solidFill>
                  <a:srgbClr val="004B87"/>
                </a:solidFill>
              </a:rPr>
              <a:t>Studentische</a:t>
            </a:r>
            <a:r>
              <a:rPr lang="en-US" dirty="0">
                <a:solidFill>
                  <a:srgbClr val="004B87"/>
                </a:solidFill>
              </a:rPr>
              <a:t> </a:t>
            </a:r>
            <a:r>
              <a:rPr lang="en-US" dirty="0" err="1">
                <a:solidFill>
                  <a:srgbClr val="004B87"/>
                </a:solidFill>
              </a:rPr>
              <a:t>Wettbewerbe</a:t>
            </a:r>
            <a:endParaRPr lang="en-US" dirty="0">
              <a:solidFill>
                <a:srgbClr val="004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8B18D9-19DA-465B-9338-E219A27F4925}"/>
              </a:ext>
            </a:extLst>
          </p:cNvPr>
          <p:cNvSpPr/>
          <p:nvPr/>
        </p:nvSpPr>
        <p:spPr>
          <a:xfrm>
            <a:off x="2057400" y="5372648"/>
            <a:ext cx="2590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Paola </a:t>
            </a:r>
            <a:r>
              <a:rPr lang="de-DE" b="1" dirty="0" err="1">
                <a:latin typeface="Arial" pitchFamily="34" charset="0"/>
                <a:cs typeface="Arial" pitchFamily="34" charset="0"/>
              </a:rPr>
              <a:t>Canuto</a:t>
            </a:r>
            <a:endParaRPr lang="de-DE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M.Sc. Automotive Engineering Student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24CAD-49EE-47F5-AA2C-C39031C4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351"/>
            <a:ext cx="2590800" cy="38872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07BD0D1E-68F5-4E32-9521-5A5D8E0C3179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9144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Event Hosts: MATLAB Student Ambassadors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D69417-BDFD-4376-AD51-44ACEC64632C}"/>
              </a:ext>
            </a:extLst>
          </p:cNvPr>
          <p:cNvSpPr/>
          <p:nvPr/>
        </p:nvSpPr>
        <p:spPr>
          <a:xfrm>
            <a:off x="7447967" y="5372648"/>
            <a:ext cx="2782466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Samuel Zeitler</a:t>
            </a:r>
            <a:r>
              <a:rPr lang="de-DE" b="0" i="0" dirty="0">
                <a:effectLst/>
                <a:latin typeface="Arial" panose="020B0604020202020204" pitchFamily="34" charset="0"/>
              </a:rPr>
              <a:t>​</a:t>
            </a:r>
            <a:endParaRPr lang="de-DE" b="0" i="0" dirty="0">
              <a:effectLst/>
            </a:endParaRPr>
          </a:p>
          <a:p>
            <a:pPr algn="ctr"/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M.Sc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Mechatronics</a:t>
            </a:r>
            <a:r>
              <a:rPr lang="de-DE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and Robotics Student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AD9C8-577A-3876-4D41-A73BFE344A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67" y="1473853"/>
            <a:ext cx="2782466" cy="39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6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74A7-8C38-421E-AD10-688F9D2A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StudLab</a:t>
            </a:r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74D96B-293A-42C4-8B74-B49A3B64822E}"/>
              </a:ext>
            </a:extLst>
          </p:cNvPr>
          <p:cNvSpPr txBox="1">
            <a:spLocks/>
          </p:cNvSpPr>
          <p:nvPr/>
        </p:nvSpPr>
        <p:spPr>
          <a:xfrm>
            <a:off x="7162800" y="1752600"/>
            <a:ext cx="4876800" cy="4648199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sz="2000" dirty="0"/>
              <a:t>Falls du es noch nicht gemacht hast, folge unserem Instagram-Account</a:t>
            </a:r>
          </a:p>
          <a:p>
            <a:pPr marL="0" indent="0" algn="ctr">
              <a:buFont typeface="Wingdings" pitchFamily="2" charset="2"/>
              <a:buNone/>
            </a:pPr>
            <a:endParaRPr lang="de-DE" sz="2000" dirty="0"/>
          </a:p>
          <a:p>
            <a:pPr marL="0" indent="0" algn="ctr">
              <a:buFont typeface="Wingdings" pitchFamily="2" charset="2"/>
              <a:buNone/>
            </a:pPr>
            <a:r>
              <a:rPr lang="de-DE" sz="2000" b="1" dirty="0"/>
              <a:t>@matlab.tum</a:t>
            </a:r>
          </a:p>
          <a:p>
            <a:pPr marL="0" indent="0" algn="ctr">
              <a:buFont typeface="Wingdings" pitchFamily="2" charset="2"/>
              <a:buNone/>
            </a:pPr>
            <a:endParaRPr lang="en-US" sz="2000" b="1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9E82A3-FA31-49AA-8AED-9BC19E322ACB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6248400" cy="47244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de-DE" sz="2000" dirty="0"/>
              <a:t>Wir sind eine studentische Gruppe der TU München, die sich mit MATLAB &amp; Simulink beschäftigt. Wir bieten Tutorials und Hilfe bei konkreten Problemen an.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Ihr könnt auch gerne in unserer Sprechstunde programmieren. </a:t>
            </a:r>
          </a:p>
          <a:p>
            <a:pPr>
              <a:spcBef>
                <a:spcPts val="1200"/>
              </a:spcBef>
            </a:pPr>
            <a:r>
              <a:rPr lang="de-DE" sz="2000" dirty="0"/>
              <a:t>Sprechstunde: </a:t>
            </a:r>
            <a:r>
              <a:rPr lang="de-DE" sz="2000" b="1" dirty="0"/>
              <a:t>Donnerstags von 16:30 Uhr bis 17:30 Uhr </a:t>
            </a:r>
            <a:r>
              <a:rPr lang="de-DE" sz="2000" dirty="0"/>
              <a:t>via Zoom.</a:t>
            </a:r>
          </a:p>
          <a:p>
            <a:pPr marL="0" indent="0">
              <a:spcBef>
                <a:spcPts val="1200"/>
              </a:spcBef>
              <a:buNone/>
            </a:pP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Homepage: </a:t>
            </a:r>
            <a:r>
              <a:rPr lang="de-DE" sz="2000" dirty="0">
                <a:hlinkClick r:id="rId2"/>
              </a:rPr>
              <a:t>http://www.fsmb.de/fsmb/uebers-studium/it/matlab/</a:t>
            </a:r>
            <a:endParaRPr lang="de-DE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2000" dirty="0"/>
              <a:t>E-Mail: </a:t>
            </a:r>
            <a:r>
              <a:rPr lang="de-DE" sz="2000" dirty="0">
                <a:hlinkClick r:id="rId3"/>
              </a:rPr>
              <a:t>matlab.fsd@ed.tum.de</a:t>
            </a: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de-DE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68F27-B36C-FE96-99C8-3578368D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2" y="314801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07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31C63-A85B-CFE2-9EF0-3C849A37F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Workshop Einführung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BE1219-E5B8-BC9E-3F35-B36D3D37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MATLAB für die Steuerung eines einfachen Roboter</a:t>
            </a:r>
          </a:p>
        </p:txBody>
      </p:sp>
    </p:spTree>
    <p:extLst>
      <p:ext uri="{BB962C8B-B14F-4D97-AF65-F5344CB8AC3E}">
        <p14:creationId xmlns:p14="http://schemas.microsoft.com/office/powerpoint/2010/main" val="1883067329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-public.potx" id="{49A5AABE-A0A7-4B89-94CB-642658FA0B01}" vid="{F5140B90-C47F-4834-A15A-F6E765B958E2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_widescreen.potx" id="{B6699E88-D2C7-4000-9792-711E85ACF2D0}" vid="{87286DD2-E1A9-4D74-BF9A-4CF3A75F99F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16" ma:contentTypeDescription="Create a new document." ma:contentTypeScope="" ma:versionID="95de71a0011e082db8af953cc041ec96">
  <xsd:schema xmlns:xsd="http://www.w3.org/2001/XMLSchema" xmlns:xs="http://www.w3.org/2001/XMLSchema" xmlns:p="http://schemas.microsoft.com/office/2006/metadata/properties" xmlns:ns2="b7b985a6-5614-4791-8283-b6a0b2c6681f" xmlns:ns3="bbb466d9-fd0a-40ba-89cb-77eb15c2a30a" targetNamespace="http://schemas.microsoft.com/office/2006/metadata/properties" ma:root="true" ma:fieldsID="03e55ec181cd22618ded3be2a08bf2cc" ns2:_="" ns3:_=""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B851B7-D313-4E85-A1E0-5976CFE11EC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b466d9-fd0a-40ba-89cb-77eb15c2a30a"/>
    <ds:schemaRef ds:uri="http://purl.org/dc/elements/1.1/"/>
    <ds:schemaRef ds:uri="http://schemas.microsoft.com/office/2006/metadata/properties"/>
    <ds:schemaRef ds:uri="b7b985a6-5614-4791-8283-b6a0b2c6681f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F5A004B-0B2D-4999-A850-53923C8C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1199</Words>
  <Application>Microsoft Office PowerPoint</Application>
  <PresentationFormat>Breitbild</PresentationFormat>
  <Paragraphs>175</Paragraphs>
  <Slides>27</Slides>
  <Notes>6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MW_Public_widescreen</vt:lpstr>
      <vt:lpstr>1_MW_Public_widescreen</vt:lpstr>
      <vt:lpstr>Office</vt:lpstr>
      <vt:lpstr>Welcome to the RaspberryPi with MATLAB Workshop! </vt:lpstr>
      <vt:lpstr>PowerPoint-Präsentation</vt:lpstr>
      <vt:lpstr>Unsere Software wird für die Entwicklung von Produkten verwendet, auf die wir uns täglich verlassen</vt:lpstr>
      <vt:lpstr>Und die Durchbrüche, die die Art und Weise, wie wir leben, lernen und arbeiten, verändern</vt:lpstr>
      <vt:lpstr>Unsere Produkte</vt:lpstr>
      <vt:lpstr>Ausbildung / Studentische Wettbewerbe</vt:lpstr>
      <vt:lpstr>PowerPoint-Präsentation</vt:lpstr>
      <vt:lpstr>StudLab</vt:lpstr>
      <vt:lpstr>Workshop Einführung</vt:lpstr>
      <vt:lpstr>Der „Roboter“</vt:lpstr>
      <vt:lpstr>Wichtiger Baustein: Die Servos/Gelenke</vt:lpstr>
      <vt:lpstr>Wichtiger Baustein: Der RaspberryPi</vt:lpstr>
      <vt:lpstr>Kommunikation mit eurem Laptop</vt:lpstr>
      <vt:lpstr>Was soll der Roboter können?</vt:lpstr>
      <vt:lpstr>Dieser Workshop soll..</vt:lpstr>
      <vt:lpstr>Get started:</vt:lpstr>
      <vt:lpstr>Goodies Verteilung</vt:lpstr>
      <vt:lpstr>PowerPoint-Präsentation</vt:lpstr>
      <vt:lpstr>Wie kann man dieses Projekt zu Hause weiterführen?</vt:lpstr>
      <vt:lpstr>Wie kann man dieses Projekt zu Hause weiterführen?</vt:lpstr>
      <vt:lpstr>MATLAB + Simulink + Simscape</vt:lpstr>
      <vt:lpstr>Von CAD zu MATLAB</vt:lpstr>
      <vt:lpstr>Von CAD zu MATLAB</vt:lpstr>
      <vt:lpstr>Von CAD zu MATLAB</vt:lpstr>
      <vt:lpstr>Von CAD zu MATLAB</vt:lpstr>
      <vt:lpstr>Von CAD zu MATLAB</vt:lpstr>
      <vt:lpstr>Beispiel: Workspace erstellen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 Zahares</dc:creator>
  <cp:keywords>Version 18.0</cp:keywords>
  <cp:lastModifiedBy>Samuel Zeitler</cp:lastModifiedBy>
  <cp:revision>53</cp:revision>
  <dcterms:created xsi:type="dcterms:W3CDTF">2018-09-10T20:15:58Z</dcterms:created>
  <dcterms:modified xsi:type="dcterms:W3CDTF">2023-04-26T10:30:57Z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</Properties>
</file>